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8" r:id="rId2"/>
    <p:sldId id="270" r:id="rId3"/>
    <p:sldId id="339" r:id="rId4"/>
    <p:sldId id="351" r:id="rId5"/>
    <p:sldId id="269" r:id="rId6"/>
    <p:sldId id="363" r:id="rId7"/>
    <p:sldId id="271" r:id="rId8"/>
    <p:sldId id="360" r:id="rId9"/>
    <p:sldId id="346" r:id="rId10"/>
    <p:sldId id="361" r:id="rId11"/>
    <p:sldId id="358" r:id="rId12"/>
    <p:sldId id="362" r:id="rId13"/>
    <p:sldId id="357" r:id="rId14"/>
    <p:sldId id="352" r:id="rId15"/>
    <p:sldId id="353" r:id="rId16"/>
    <p:sldId id="354" r:id="rId17"/>
    <p:sldId id="355" r:id="rId18"/>
    <p:sldId id="356" r:id="rId19"/>
    <p:sldId id="343" r:id="rId20"/>
    <p:sldId id="344" r:id="rId21"/>
    <p:sldId id="350" r:id="rId22"/>
    <p:sldId id="349" r:id="rId23"/>
    <p:sldId id="345" r:id="rId24"/>
    <p:sldId id="298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0306DF-7500-880D-36A8-E1C992FDB768}" name="Pierre De Smedt" initials="PDS" userId="944a3be5e82af14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04337"/>
    <a:srgbClr val="F8F8F8"/>
    <a:srgbClr val="D9D9CF"/>
    <a:srgbClr val="E0E0D8"/>
    <a:srgbClr val="A8A78F"/>
    <a:srgbClr val="F0B100"/>
    <a:srgbClr val="686E5A"/>
    <a:srgbClr val="5C6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9" autoAdjust="0"/>
    <p:restoredTop sz="94679" autoAdjust="0"/>
  </p:normalViewPr>
  <p:slideViewPr>
    <p:cSldViewPr>
      <p:cViewPr varScale="1">
        <p:scale>
          <a:sx n="85" d="100"/>
          <a:sy n="85" d="100"/>
        </p:scale>
        <p:origin x="15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86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927" cy="4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80" y="1"/>
            <a:ext cx="2944927" cy="4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19"/>
            <a:ext cx="2944927" cy="4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80" y="9428119"/>
            <a:ext cx="2944927" cy="4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3C41B6-2D71-485E-B138-22A32441BED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1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927" cy="4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2" tIns="45091" rIns="90182" bIns="450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80" y="1"/>
            <a:ext cx="2944927" cy="4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2" tIns="45091" rIns="90182" bIns="450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2" y="4714842"/>
            <a:ext cx="5437512" cy="446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2" tIns="45091" rIns="90182" bIns="45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19"/>
            <a:ext cx="2944927" cy="4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2" tIns="45091" rIns="90182" bIns="450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80" y="9428119"/>
            <a:ext cx="2944927" cy="4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2" tIns="45091" rIns="90182" bIns="450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5EE8A1-EB53-4805-8FD0-6D50D2CB099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10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6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584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718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458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38" descr="niko_internalus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440488"/>
            <a:ext cx="990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27481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65327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641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64851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9398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14627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37873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8637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47545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3541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95607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 of publication (DD-MM-YY)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Author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0FC0-CB01-46C5-8AE9-76213E767C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05" y="764704"/>
            <a:ext cx="7919340" cy="5760640"/>
          </a:xfrm>
          <a:prstGeom prst="rect">
            <a:avLst/>
          </a:prstGeom>
        </p:spPr>
      </p:pic>
      <p:sp>
        <p:nvSpPr>
          <p:cNvPr id="10" name="Footer Placeholder 2"/>
          <p:cNvSpPr txBox="1">
            <a:spLocks/>
          </p:cNvSpPr>
          <p:nvPr/>
        </p:nvSpPr>
        <p:spPr>
          <a:xfrm>
            <a:off x="4572000" y="6345000"/>
            <a:ext cx="21602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900" dirty="0"/>
              <a:t>/ 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848600" cy="224410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br>
              <a:rPr lang="nl-BE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4523636"/>
            <a:ext cx="32158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Fortvissers Bornem</a:t>
            </a:r>
          </a:p>
          <a:p>
            <a:r>
              <a:rPr lang="nl-B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10/11/2023</a:t>
            </a:r>
          </a:p>
          <a:p>
            <a:r>
              <a:rPr lang="nl-B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Terugblik op 2023</a:t>
            </a:r>
          </a:p>
          <a:p>
            <a:r>
              <a:rPr lang="nl-B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Kalender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674307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600" dirty="0"/>
          </a:p>
          <a:p>
            <a:endParaRPr lang="nl-BE" sz="1600" dirty="0">
              <a:sym typeface="Wingdings" panose="05000000000000000000" pitchFamily="2" charset="2"/>
            </a:endParaRPr>
          </a:p>
          <a:p>
            <a:r>
              <a:rPr lang="nl-BE" sz="1600" b="1" dirty="0">
                <a:sym typeface="Wingdings" panose="05000000000000000000" pitchFamily="2" charset="2"/>
              </a:rPr>
              <a:t>De viswedstrijden georganiseerd door de Fortvissers zullen enkel toegankelijk zijn voor leden. </a:t>
            </a:r>
          </a:p>
          <a:p>
            <a:r>
              <a:rPr lang="nl-BE" sz="1600" dirty="0">
                <a:sym typeface="Wingdings" panose="05000000000000000000" pitchFamily="2" charset="2"/>
              </a:rPr>
              <a:t>Niet leden welke toch willen deelnemen kunnen nog steeds een jaarkaart aanschaffen bij NV Fort.</a:t>
            </a:r>
          </a:p>
          <a:p>
            <a:endParaRPr lang="nl-BE" sz="1600" dirty="0">
              <a:sym typeface="Wingdings" panose="05000000000000000000" pitchFamily="2" charset="2"/>
            </a:endParaRPr>
          </a:p>
          <a:p>
            <a:r>
              <a:rPr lang="nl-BE" sz="1600" b="1" u="sng" dirty="0">
                <a:sym typeface="Wingdings" panose="05000000000000000000" pitchFamily="2" charset="2"/>
              </a:rPr>
              <a:t>uitzonderingen</a:t>
            </a:r>
          </a:p>
          <a:p>
            <a:r>
              <a:rPr lang="nl-BE" sz="1600" b="1" dirty="0">
                <a:sym typeface="Wingdings" panose="05000000000000000000" pitchFamily="2" charset="2"/>
              </a:rPr>
              <a:t>Koppel eigenplaats </a:t>
            </a:r>
            <a:br>
              <a:rPr lang="nl-BE" sz="1600" b="1" dirty="0">
                <a:sym typeface="Wingdings" panose="05000000000000000000" pitchFamily="2" charset="2"/>
              </a:rPr>
            </a:br>
            <a:r>
              <a:rPr lang="nl-BE" sz="1600" b="1" dirty="0">
                <a:sym typeface="Wingdings" panose="05000000000000000000" pitchFamily="2" charset="2"/>
              </a:rPr>
              <a:t>Koppel straat vrije maat</a:t>
            </a:r>
          </a:p>
          <a:p>
            <a:r>
              <a:rPr lang="nl-BE" sz="1600" b="1" dirty="0">
                <a:sym typeface="Wingdings" panose="05000000000000000000" pitchFamily="2" charset="2"/>
              </a:rPr>
              <a:t>“Koppel </a:t>
            </a:r>
            <a:r>
              <a:rPr lang="nl-BE" sz="1600" b="1" dirty="0" err="1">
                <a:sym typeface="Wingdings" panose="05000000000000000000" pitchFamily="2" charset="2"/>
              </a:rPr>
              <a:t>Feeder</a:t>
            </a:r>
            <a:r>
              <a:rPr lang="nl-BE" sz="1600" b="1" dirty="0">
                <a:sym typeface="Wingdings" panose="05000000000000000000" pitchFamily="2" charset="2"/>
              </a:rPr>
              <a:t> Hengelsport Waasland &amp; Fred </a:t>
            </a:r>
            <a:r>
              <a:rPr lang="nl-BE" sz="1600" b="1" dirty="0" err="1">
                <a:sym typeface="Wingdings" panose="05000000000000000000" pitchFamily="2" charset="2"/>
              </a:rPr>
              <a:t>Weyn</a:t>
            </a:r>
            <a:r>
              <a:rPr lang="nl-BE" sz="1600" b="1" dirty="0">
                <a:sym typeface="Wingdings" panose="05000000000000000000" pitchFamily="2" charset="2"/>
              </a:rPr>
              <a:t>”</a:t>
            </a:r>
          </a:p>
          <a:p>
            <a:r>
              <a:rPr lang="nl-BE" sz="1600" b="1" dirty="0">
                <a:sym typeface="Wingdings" panose="05000000000000000000" pitchFamily="2" charset="2"/>
              </a:rPr>
              <a:t>“Grote open wedstrijd”</a:t>
            </a:r>
            <a:br>
              <a:rPr lang="nl-BE" sz="1600" b="1" dirty="0">
                <a:sym typeface="Wingdings" panose="05000000000000000000" pitchFamily="2" charset="2"/>
              </a:rPr>
            </a:br>
            <a:r>
              <a:rPr lang="nl-BE" sz="1600" b="1" dirty="0">
                <a:sym typeface="Wingdings" panose="05000000000000000000" pitchFamily="2" charset="2"/>
              </a:rPr>
              <a:t>“Koppel </a:t>
            </a:r>
            <a:r>
              <a:rPr lang="nl-BE" sz="1600" b="1" dirty="0" err="1">
                <a:sym typeface="Wingdings" panose="05000000000000000000" pitchFamily="2" charset="2"/>
              </a:rPr>
              <a:t>Birger</a:t>
            </a:r>
            <a:r>
              <a:rPr lang="nl-BE" sz="1600" b="1" dirty="0">
                <a:sym typeface="Wingdings" panose="05000000000000000000" pitchFamily="2" charset="2"/>
              </a:rPr>
              <a:t>”</a:t>
            </a:r>
          </a:p>
          <a:p>
            <a:r>
              <a:rPr lang="nl-BE" sz="1600" b="1" dirty="0">
                <a:sym typeface="Wingdings" panose="05000000000000000000" pitchFamily="2" charset="2"/>
              </a:rPr>
              <a:t>Alle wedstrijden vaste stok vanaf 4 september tot en met 30 oktober</a:t>
            </a:r>
            <a:br>
              <a:rPr lang="nl-BE" sz="1600" dirty="0">
                <a:sym typeface="Wingdings" panose="05000000000000000000" pitchFamily="2" charset="2"/>
              </a:rPr>
            </a:br>
            <a:endParaRPr lang="nl-BE" sz="1600" dirty="0">
              <a:sym typeface="Wingdings" panose="05000000000000000000" pitchFamily="2" charset="2"/>
            </a:endParaRPr>
          </a:p>
          <a:p>
            <a:endParaRPr lang="nl-BE" sz="1600" dirty="0"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0648"/>
            <a:ext cx="34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Vooruitblik op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5A2059C-CDCF-0BA4-7356-022545A7B02A}"/>
              </a:ext>
            </a:extLst>
          </p:cNvPr>
          <p:cNvSpPr txBox="1"/>
          <p:nvPr/>
        </p:nvSpPr>
        <p:spPr>
          <a:xfrm>
            <a:off x="539552" y="443711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FF0000"/>
                </a:solidFill>
                <a:sym typeface="Wingdings" panose="05000000000000000000" pitchFamily="2" charset="2"/>
              </a:rPr>
              <a:t>NIEUW</a:t>
            </a:r>
          </a:p>
          <a:p>
            <a:r>
              <a:rPr lang="nl-BE" sz="1600" dirty="0">
                <a:solidFill>
                  <a:srgbClr val="FF0000"/>
                </a:solidFill>
                <a:sym typeface="Wingdings" panose="05000000000000000000" pitchFamily="2" charset="2"/>
              </a:rPr>
              <a:t>Nachtwedstrijd eigenplaats koppel vrije maat van 20 tot 08u - geen pauze – vrije keuze tussen feeder of vaste stok</a:t>
            </a:r>
          </a:p>
          <a:p>
            <a:r>
              <a:rPr lang="nl-BE" sz="1600" dirty="0">
                <a:solidFill>
                  <a:srgbClr val="FF0000"/>
                </a:solidFill>
                <a:sym typeface="Wingdings" panose="05000000000000000000" pitchFamily="2" charset="2"/>
              </a:rPr>
              <a:t>2 Avondwedstrijden leden straat van 18 tot 21 u</a:t>
            </a:r>
          </a:p>
        </p:txBody>
      </p:sp>
    </p:spTree>
    <p:extLst>
      <p:ext uri="{BB962C8B-B14F-4D97-AF65-F5344CB8AC3E}">
        <p14:creationId xmlns:p14="http://schemas.microsoft.com/office/powerpoint/2010/main" val="41075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2D6F7-A524-768C-D0F0-DC03F7F7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nl-BE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Cuppen</a:t>
            </a:r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 &amp; PVA zakjes</a:t>
            </a:r>
            <a:b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1800" dirty="0">
                <a:sym typeface="Wingdings" panose="05000000000000000000" pitchFamily="2" charset="2"/>
              </a:rPr>
              <a:t>Niet weerhouden, geen controle op inhoud mogelijk.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Uren dag wedstrijden</a:t>
            </a:r>
            <a:b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1800" dirty="0">
                <a:sym typeface="Wingdings" panose="05000000000000000000" pitchFamily="2" charset="2"/>
              </a:rPr>
              <a:t>Uren Paas-, Pinkster wedstrijd, Koningvissen en ½ marathon blijven behouden.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Pauze 45 min </a:t>
            </a:r>
            <a:r>
              <a:rPr lang="nl-BE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ipv</a:t>
            </a:r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 60 min tijdens de 4 u wedstrijden</a:t>
            </a:r>
            <a:b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1800" dirty="0">
                <a:sym typeface="Wingdings" panose="05000000000000000000" pitchFamily="2" charset="2"/>
              </a:rPr>
              <a:t>Stemming aanwezigen: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60 min blijft behouden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Uren marathon</a:t>
            </a:r>
            <a:b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1800" dirty="0">
                <a:sym typeface="Wingdings" panose="05000000000000000000" pitchFamily="2" charset="2"/>
              </a:rPr>
              <a:t>24 u is principe - is hier nog publiek voor? Voorstel andere uren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(9 tot 9)- </a:t>
            </a:r>
            <a:r>
              <a:rPr lang="nl-BE" sz="1800" dirty="0">
                <a:sym typeface="Wingdings" panose="05000000000000000000" pitchFamily="2" charset="2"/>
              </a:rPr>
              <a:t>wel 24u:</a:t>
            </a:r>
            <a:br>
              <a:rPr lang="nl-BE" sz="1800" dirty="0">
                <a:sym typeface="Wingdings" panose="05000000000000000000" pitchFamily="2" charset="2"/>
              </a:rPr>
            </a:b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zelfde uren als vroeger blijven behouden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Meer controle op de viszetting</a:t>
            </a:r>
            <a:b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1800" dirty="0">
                <a:sym typeface="Wingdings" panose="05000000000000000000" pitchFamily="2" charset="2"/>
              </a:rPr>
              <a:t>kan indien leden komen helpen –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geen interesse om dit te doen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Inleg clubkampioenschap en feeder criterium behouden?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OK</a:t>
            </a:r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Idem vorig jaar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Koppel feeder mogelijk?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Nog te bepalen- weinig feeder vissers aanwezig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Feeder criterium op zondag?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Zou logischer zijn maar niet weerhouden omwille van het niet kunnen deelnemen van de vaste stokvissers op zaterdag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Meer koppelwedstrijden vrije maat?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Kalender is aangepast (+2)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2daagse wedstrijd: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geen interesse</a:t>
            </a: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Gebruik korrel: </a:t>
            </a:r>
            <a:b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- enkel met korrel: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niet weerhouden door meerderheid leden </a:t>
            </a:r>
            <a:b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- bijschieten met korrel: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niet weerhouden door meerderheid leden </a:t>
            </a:r>
            <a:b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- avondwedstrijd met korrel: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niet weerhouden door meerderheid leden </a:t>
            </a:r>
            <a:endParaRPr lang="nl-BE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  <a:t>Volgend jaar terug ledenfeest?</a:t>
            </a:r>
            <a:br>
              <a:rPr lang="nl-BE" sz="1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1800" dirty="0">
                <a:solidFill>
                  <a:srgbClr val="404337"/>
                </a:solidFill>
                <a:sym typeface="Wingdings" panose="05000000000000000000" pitchFamily="2" charset="2"/>
              </a:rPr>
              <a:t>Indien ja: Voorstellen – wat mag dat kosten? </a:t>
            </a:r>
            <a:r>
              <a:rPr lang="nl-BE" sz="1800" dirty="0">
                <a:solidFill>
                  <a:srgbClr val="0070C0"/>
                </a:solidFill>
                <a:sym typeface="Wingdings" panose="05000000000000000000" pitchFamily="2" charset="2"/>
              </a:rPr>
              <a:t>Ja – max 40 euro – buffet – geen DJ</a:t>
            </a:r>
          </a:p>
          <a:p>
            <a:endParaRPr lang="nl-NL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24D9EC9-B5A7-13BD-D880-D5EA4FF40232}"/>
              </a:ext>
            </a:extLst>
          </p:cNvPr>
          <p:cNvSpPr txBox="1"/>
          <p:nvPr/>
        </p:nvSpPr>
        <p:spPr>
          <a:xfrm>
            <a:off x="1043608" y="332656"/>
            <a:ext cx="76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Antwoorden op vragen van leden</a:t>
            </a:r>
          </a:p>
        </p:txBody>
      </p:sp>
    </p:spTree>
    <p:extLst>
      <p:ext uri="{BB962C8B-B14F-4D97-AF65-F5344CB8AC3E}">
        <p14:creationId xmlns:p14="http://schemas.microsoft.com/office/powerpoint/2010/main" val="134166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760DB-2A53-7153-8C12-E61C3B38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Mandaat 2024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84F7AF-548B-6D60-7275-1A2984EBC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We zijn gestart eind 2014.</a:t>
            </a:r>
          </a:p>
          <a:p>
            <a:pPr marL="0" indent="0">
              <a:buNone/>
            </a:pPr>
            <a:r>
              <a:rPr lang="nl-BE" dirty="0"/>
              <a:t>Na 10jaar blijven we nog steeds kandidaat om de organisatie verder  te dragen.</a:t>
            </a:r>
          </a:p>
          <a:p>
            <a:pPr marL="0" indent="0">
              <a:buNone/>
            </a:pPr>
            <a:r>
              <a:rPr lang="nl-BE" dirty="0"/>
              <a:t>Patrick, Pierre, Nancy, Johan</a:t>
            </a:r>
          </a:p>
          <a:p>
            <a:pPr marL="0" indent="0">
              <a:buNone/>
            </a:pPr>
            <a:r>
              <a:rPr lang="nl-BE" dirty="0"/>
              <a:t>Fred (afgevaardigde NV Fort Bornem)</a:t>
            </a:r>
          </a:p>
          <a:p>
            <a:pPr marL="0" indent="0">
              <a:buNone/>
            </a:pPr>
            <a:r>
              <a:rPr lang="nl-BE" dirty="0"/>
              <a:t>Graag vragen we jullie akkoord voor een 10</a:t>
            </a:r>
            <a:r>
              <a:rPr lang="nl-BE" baseline="30000" dirty="0"/>
              <a:t>e</a:t>
            </a:r>
            <a:r>
              <a:rPr lang="nl-BE" dirty="0"/>
              <a:t> jaargang.</a:t>
            </a:r>
          </a:p>
          <a:p>
            <a:pPr marL="0" indent="0">
              <a:buNone/>
            </a:pPr>
            <a:r>
              <a:rPr lang="nl-BE" sz="1200" dirty="0"/>
              <a:t>(aanwezige vissers; </a:t>
            </a:r>
            <a:r>
              <a:rPr lang="nl-BE" sz="1200" dirty="0" err="1"/>
              <a:t>Cerpentier</a:t>
            </a:r>
            <a:r>
              <a:rPr lang="nl-BE" sz="1200" dirty="0"/>
              <a:t>, </a:t>
            </a:r>
            <a:r>
              <a:rPr lang="nl-BE" sz="1200" dirty="0" err="1"/>
              <a:t>D’haemers</a:t>
            </a:r>
            <a:r>
              <a:rPr lang="nl-BE" sz="1200" dirty="0"/>
              <a:t>, Amos, </a:t>
            </a:r>
            <a:r>
              <a:rPr lang="nl-BE" sz="1200" dirty="0" err="1"/>
              <a:t>Swinnen</a:t>
            </a:r>
            <a:r>
              <a:rPr lang="nl-BE" sz="1200" dirty="0"/>
              <a:t>, </a:t>
            </a:r>
            <a:r>
              <a:rPr lang="nl-BE" sz="1200" dirty="0" err="1"/>
              <a:t>Canfijn</a:t>
            </a:r>
            <a:r>
              <a:rPr lang="nl-BE" sz="1200" dirty="0"/>
              <a:t>, Daems, Van Nieuwenhove, Anné, Joos, José, Van Kerckhoven, </a:t>
            </a:r>
            <a:r>
              <a:rPr lang="nl-BE" sz="1200" dirty="0" err="1"/>
              <a:t>Rochtus</a:t>
            </a:r>
            <a:r>
              <a:rPr lang="nl-BE" sz="1200" dirty="0"/>
              <a:t>, </a:t>
            </a:r>
            <a:r>
              <a:rPr lang="nl-BE" sz="1200" dirty="0" err="1"/>
              <a:t>Perdaen</a:t>
            </a:r>
            <a:r>
              <a:rPr lang="nl-BE" sz="1200" dirty="0"/>
              <a:t>, Van </a:t>
            </a:r>
            <a:r>
              <a:rPr lang="nl-BE" sz="1200" dirty="0" err="1"/>
              <a:t>Cleemput</a:t>
            </a:r>
            <a:r>
              <a:rPr lang="nl-BE" sz="1200" dirty="0"/>
              <a:t>, Verstraeten, Stijn, Bert, </a:t>
            </a:r>
            <a:r>
              <a:rPr lang="nl-BE" sz="1200" dirty="0" err="1"/>
              <a:t>Polfliet</a:t>
            </a:r>
            <a:r>
              <a:rPr lang="nl-BE" sz="1200" dirty="0"/>
              <a:t>)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64142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3B8B6E53-1A96-53D0-1575-BA5542E7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0658"/>
            <a:ext cx="8520947" cy="63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1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D935C-76C4-3228-287D-17A159BB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br>
              <a:rPr lang="nl-BE" sz="4400" dirty="0"/>
            </a:br>
            <a:r>
              <a:rPr lang="nl-BE" sz="4400" dirty="0"/>
              <a:t>WEDSTRIJDREGLEMENT 2024 = 23</a:t>
            </a:r>
            <a:br>
              <a:rPr lang="nl-BE" sz="4400" dirty="0"/>
            </a:b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F885F90-17CB-6248-04B0-652C28D6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90" y="1484784"/>
            <a:ext cx="856482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5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9BB0E3A-0AFB-A655-2B3E-1A004917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br>
              <a:rPr lang="nl-BE" sz="4400" dirty="0"/>
            </a:br>
            <a:r>
              <a:rPr lang="nl-BE" sz="4400" dirty="0"/>
              <a:t>WEDSTRIJDREGLEMENT 2024</a:t>
            </a:r>
            <a:br>
              <a:rPr lang="nl-BE" sz="4400" dirty="0"/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07A7E8-0C5A-6389-50E2-58A04AEE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988840"/>
            <a:ext cx="8460432" cy="26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207CA7C-0822-4A9E-049A-1DD72D64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br>
              <a:rPr lang="nl-BE" sz="4400" dirty="0"/>
            </a:br>
            <a:r>
              <a:rPr lang="nl-BE" sz="4400" dirty="0"/>
              <a:t>WEDSTRIJDREGLEMENT 2024</a:t>
            </a:r>
            <a:br>
              <a:rPr lang="nl-BE" sz="4400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AEDD2B-CA47-A246-ACA7-49E76CBC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5" y="1052736"/>
            <a:ext cx="8919292" cy="41906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312581E-EBAB-C6C0-CB05-D141D737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5" y="5243427"/>
            <a:ext cx="8446480" cy="7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9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FD412CE-DBC6-E71A-8DB1-15EBE5FA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br>
              <a:rPr lang="nl-BE" sz="4400" dirty="0"/>
            </a:br>
            <a:r>
              <a:rPr lang="nl-BE" sz="4400" dirty="0"/>
              <a:t>WEDSTRIJDREGLEMENT 2024</a:t>
            </a:r>
            <a:br>
              <a:rPr lang="nl-BE" sz="4400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A6E420-B682-1785-A450-82649404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38" y="1340768"/>
            <a:ext cx="82435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A088F21-9FEF-5708-6100-08EFAE24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br>
              <a:rPr lang="nl-BE" sz="4400" dirty="0"/>
            </a:br>
            <a:r>
              <a:rPr lang="nl-BE" sz="4400" dirty="0"/>
              <a:t>WEDSTRIJDREGLEMENT 2024</a:t>
            </a:r>
            <a:br>
              <a:rPr lang="nl-BE" sz="4400" dirty="0"/>
            </a:b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65658D-5F6A-3369-8BC5-22FE6B6E0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3" y="1233180"/>
            <a:ext cx="8403175" cy="52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54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7104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De kalender 2024: aangepast na AV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35A80C-C6C6-097A-80D1-BA7CDF851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6" y="985496"/>
            <a:ext cx="8802328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9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14475"/>
            <a:ext cx="5943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94" y="3951306"/>
            <a:ext cx="1365352" cy="13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7691" y="4768954"/>
            <a:ext cx="227088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600" b="1" dirty="0"/>
              <a:t> 2,9 kg </a:t>
            </a:r>
            <a:r>
              <a:rPr lang="nl-BE" sz="1600" dirty="0"/>
              <a:t>per gevist uur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79512" y="637518"/>
            <a:ext cx="1728192" cy="72008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78</a:t>
            </a:r>
          </a:p>
          <a:p>
            <a:pPr algn="ctr"/>
            <a:r>
              <a:rPr lang="nl-BE" sz="1200" dirty="0"/>
              <a:t>wedstijden</a:t>
            </a:r>
            <a:endParaRPr lang="en-US" sz="1200" dirty="0"/>
          </a:p>
        </p:txBody>
      </p:sp>
      <p:sp>
        <p:nvSpPr>
          <p:cNvPr id="7" name="Up Ribbon 6"/>
          <p:cNvSpPr/>
          <p:nvPr/>
        </p:nvSpPr>
        <p:spPr>
          <a:xfrm>
            <a:off x="6596599" y="634226"/>
            <a:ext cx="2232248" cy="72008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1178</a:t>
            </a:r>
          </a:p>
          <a:p>
            <a:pPr algn="ctr"/>
            <a:r>
              <a:rPr lang="nl-BE" sz="1200" dirty="0"/>
              <a:t>inschrijvingen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7197332" y="5147664"/>
            <a:ext cx="1908212" cy="1857905"/>
            <a:chOff x="7197332" y="5147664"/>
            <a:chExt cx="1908212" cy="185790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438" y="5147664"/>
              <a:ext cx="173355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675882" y="5869732"/>
              <a:ext cx="118838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bg1"/>
                  </a:solidFill>
                </a:rPr>
                <a:t>16701 kg</a:t>
              </a:r>
            </a:p>
            <a:p>
              <a:r>
                <a:rPr lang="nl-BE" sz="1000" dirty="0">
                  <a:solidFill>
                    <a:schemeClr val="bg1"/>
                  </a:solidFill>
                </a:rPr>
                <a:t>Totaal gevangen gewicht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7332" y="6482349"/>
              <a:ext cx="1908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1400" dirty="0"/>
            </a:p>
            <a:p>
              <a:endParaRPr lang="en-US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7979" y="5378297"/>
            <a:ext cx="1714830" cy="1322037"/>
            <a:chOff x="297979" y="5378297"/>
            <a:chExt cx="1714830" cy="13525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79" y="5378297"/>
              <a:ext cx="1609725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95536" y="5869905"/>
              <a:ext cx="1617273" cy="37785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bg1"/>
                  </a:solidFill>
                </a:rPr>
                <a:t>5676 u gevist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99792" y="116632"/>
            <a:ext cx="34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Terugblik op 2023:</a:t>
            </a:r>
          </a:p>
          <a:p>
            <a:r>
              <a:rPr lang="nl-BE" sz="2800" dirty="0"/>
              <a:t>De wedstrijden</a:t>
            </a:r>
          </a:p>
        </p:txBody>
      </p:sp>
    </p:spTree>
    <p:extLst>
      <p:ext uri="{BB962C8B-B14F-4D97-AF65-F5344CB8AC3E}">
        <p14:creationId xmlns:p14="http://schemas.microsoft.com/office/powerpoint/2010/main" val="344395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66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De kalender 2024: aangepast na AV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7F432B-4502-221E-3B46-C3EE9F436887}"/>
              </a:ext>
            </a:extLst>
          </p:cNvPr>
          <p:cNvSpPr txBox="1"/>
          <p:nvPr/>
        </p:nvSpPr>
        <p:spPr>
          <a:xfrm>
            <a:off x="1763688" y="609329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Vrijdag 8/11: Algemene vergadering</a:t>
            </a:r>
          </a:p>
          <a:p>
            <a:r>
              <a:rPr lang="nl-BE" dirty="0">
                <a:solidFill>
                  <a:srgbClr val="FF0000"/>
                </a:solidFill>
              </a:rPr>
              <a:t>LEDENFEEST: Datum nog te bepalen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E64A01-4D13-AE7D-F821-42DE5205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2" y="918812"/>
            <a:ext cx="8368610" cy="50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91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890C-B88A-4E54-9BBC-3D6FF4FA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BE" dirty="0"/>
              <a:t>Lidgelden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0583-D238-492A-8CB1-B04BFEC8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Jaarkaart </a:t>
            </a:r>
            <a:r>
              <a:rPr lang="nl-B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dagvisserij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vaste stok/ feeder </a:t>
            </a:r>
            <a:r>
              <a:rPr lang="nl-BE" sz="1800" dirty="0">
                <a:solidFill>
                  <a:srgbClr val="ED5C5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€ 93,00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incl. VRHV</a:t>
            </a:r>
            <a:endParaRPr lang="nl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Nieuwe leden jaarkaart </a:t>
            </a:r>
            <a:r>
              <a:rPr lang="nl-B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dagvisserij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vaste stok/ feeder </a:t>
            </a:r>
            <a:r>
              <a:rPr lang="nl-BE" sz="1800" dirty="0">
                <a:solidFill>
                  <a:srgbClr val="ED5C5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€ 103,00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incl. VRHV en incl. éénmalig € 10,00 administratiekost</a:t>
            </a:r>
            <a:endParaRPr lang="nl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Jaarkaart </a:t>
            </a:r>
            <a:r>
              <a:rPr lang="nl-B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dagvisserij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(tot 16 jaar) € </a:t>
            </a:r>
            <a:r>
              <a:rPr lang="nl-BE" sz="1800" dirty="0">
                <a:solidFill>
                  <a:srgbClr val="ED5C5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33,00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incl. VRHV</a:t>
            </a:r>
            <a:endParaRPr lang="nl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Jaarkaart </a:t>
            </a:r>
            <a:r>
              <a:rPr lang="nl-B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karpervisserij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1800" dirty="0">
                <a:solidFill>
                  <a:srgbClr val="ED5C5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€ 133,00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incl. VRHV</a:t>
            </a:r>
            <a:endParaRPr lang="nl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Nieuwe leden jaarkaart </a:t>
            </a:r>
            <a:r>
              <a:rPr lang="nl-B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karpervisserij</a:t>
            </a:r>
            <a:r>
              <a:rPr lang="nl-BE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1800" dirty="0">
                <a:solidFill>
                  <a:srgbClr val="ED5C5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€ 143,00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incl. VRHV en incl. éénmalig € 10,00 administratiekost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Dagkaart: 5 euro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br>
              <a:rPr lang="nl-BE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NIEUW 2024</a:t>
            </a:r>
            <a:b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lidgeld Sportvisserij Vlaanderen &amp;VRHV </a:t>
            </a:r>
            <a:r>
              <a:rPr lang="nl-BE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bijvisser</a:t>
            </a:r>
            <a:r>
              <a:rPr lang="nl-B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gaat naar 2euro </a:t>
            </a:r>
            <a:r>
              <a:rPr lang="nl-BE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ipv</a:t>
            </a:r>
            <a: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10euro</a:t>
            </a:r>
            <a:b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voor jeugdvissers (-16j) nog niet duidelijk</a:t>
            </a:r>
            <a:b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lidkaarten</a:t>
            </a:r>
            <a: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zullen digitaal per mail worden verstuurd (mailadres aan Fred doorgeven)</a:t>
            </a:r>
            <a:b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attest voor mutualiteit </a:t>
            </a:r>
            <a: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zal ook digitaal worden verstuurd</a:t>
            </a:r>
            <a:b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indien geen mail gekend bij Sportvisserij Vlaanderen zullen lidkaart en attest aan </a:t>
            </a:r>
            <a:r>
              <a:rPr lang="nl-BE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Fortvan</a:t>
            </a:r>
            <a:r>
              <a:rPr lang="nl-BE" sz="1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bornem</a:t>
            </a:r>
            <a:r>
              <a:rPr lang="nl-BE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 worden gemaild</a:t>
            </a:r>
            <a:endParaRPr lang="nl-BE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b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nl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492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16632"/>
            <a:ext cx="476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Clubkampioenschap 2023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AD4A58-30E9-24BB-0509-55AABC195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7" y="836713"/>
            <a:ext cx="8075468" cy="50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9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/>
              <a:t>Hopelijk hebben we jullie de nodige informatie kunnen verstrekken en kunnen we samen uitkijken naar een nieuw succesvol visseizoen 2024.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/>
              <a:t>Hebben jullie vragen....</a:t>
            </a:r>
          </a:p>
          <a:p>
            <a:pPr marL="0" indent="0" algn="ctr">
              <a:buNone/>
            </a:pPr>
            <a:r>
              <a:rPr lang="nl-BE" dirty="0"/>
              <a:t>Blijf er niet mee zitten....</a:t>
            </a:r>
          </a:p>
          <a:p>
            <a:pPr marL="0" indent="0" algn="ctr">
              <a:buNone/>
            </a:pPr>
            <a:r>
              <a:rPr lang="nl-BE" dirty="0"/>
              <a:t>Stel ze aan de bestuursleden....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/>
              <a:t>Wij zijn er voor jullie,</a:t>
            </a:r>
          </a:p>
          <a:p>
            <a:pPr marL="0" indent="0" algn="ctr">
              <a:buNone/>
            </a:pPr>
            <a:r>
              <a:rPr lang="nl-BE" dirty="0"/>
              <a:t>10</a:t>
            </a:r>
            <a:r>
              <a:rPr lang="nl-BE" baseline="30000" dirty="0"/>
              <a:t>e</a:t>
            </a:r>
            <a:r>
              <a:rPr lang="nl-BE" dirty="0"/>
              <a:t> jaargang</a:t>
            </a:r>
            <a:br>
              <a:rPr lang="nl-BE" dirty="0"/>
            </a:br>
            <a:r>
              <a:rPr lang="nl-BE" dirty="0"/>
              <a:t>Patrick, Pierre, Nancy, Johan</a:t>
            </a:r>
          </a:p>
        </p:txBody>
      </p:sp>
    </p:spTree>
    <p:extLst>
      <p:ext uri="{BB962C8B-B14F-4D97-AF65-F5344CB8AC3E}">
        <p14:creationId xmlns:p14="http://schemas.microsoft.com/office/powerpoint/2010/main" val="3900244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7632848" cy="508347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69197"/>
            <a:ext cx="1645868" cy="14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672"/>
            <a:ext cx="27146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3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9561" y="116632"/>
            <a:ext cx="621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Terugblik op 2023: De statistiek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EBEAB8-AD2F-4068-ADA3-372B0D1E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66" y="743128"/>
            <a:ext cx="6510870" cy="57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BFB64-6737-53A5-C39B-49D9F489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BE" sz="4400" dirty="0"/>
              <a:t>Terugblik op 2023: Vangstverloop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7796927-74C6-87DD-78B7-06DF06D1261B}"/>
              </a:ext>
            </a:extLst>
          </p:cNvPr>
          <p:cNvSpPr txBox="1"/>
          <p:nvPr/>
        </p:nvSpPr>
        <p:spPr>
          <a:xfrm>
            <a:off x="2987824" y="537321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&gt;6 heel goed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&gt;5 goed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&gt;4 normaal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=3 waakzaamheid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=2 alarmbel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7AADB9-695F-10D7-69B7-2640B8246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6" y="1966708"/>
            <a:ext cx="7716327" cy="2924583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D8DC37-2F89-679D-B62C-E43BDB1E4A04}"/>
              </a:ext>
            </a:extLst>
          </p:cNvPr>
          <p:cNvCxnSpPr>
            <a:cxnSpLocks/>
          </p:cNvCxnSpPr>
          <p:nvPr/>
        </p:nvCxnSpPr>
        <p:spPr>
          <a:xfrm>
            <a:off x="1115616" y="3573016"/>
            <a:ext cx="7571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0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811" y="1281720"/>
            <a:ext cx="3056431" cy="34247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43422" y="1353618"/>
            <a:ext cx="2015562" cy="1837084"/>
            <a:chOff x="7028155" y="295772"/>
            <a:chExt cx="1714403" cy="164782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373" y="295772"/>
              <a:ext cx="1656185" cy="164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028155" y="772241"/>
              <a:ext cx="1714403" cy="33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>
                  <a:solidFill>
                    <a:srgbClr val="FFFF00"/>
                  </a:solidFill>
                </a:rPr>
                <a:t>25kg per week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60375" y="1941474"/>
            <a:ext cx="262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Viszetting 2023: </a:t>
            </a:r>
          </a:p>
          <a:p>
            <a:r>
              <a:rPr lang="nl-BE" dirty="0">
                <a:solidFill>
                  <a:schemeClr val="bg1"/>
                </a:solidFill>
              </a:rPr>
              <a:t>3Ton aan 3,2€</a:t>
            </a:r>
            <a:br>
              <a:rPr lang="nl-BE" dirty="0">
                <a:solidFill>
                  <a:schemeClr val="bg1"/>
                </a:solidFill>
              </a:rPr>
            </a:b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7" y="1411975"/>
            <a:ext cx="2190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59632" y="1546257"/>
            <a:ext cx="97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FF0000"/>
                </a:solidFill>
              </a:rPr>
              <a:t>0 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1467" y="4958874"/>
            <a:ext cx="660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Maandelijkse vis en watercontrole door Dr. Poppe</a:t>
            </a:r>
          </a:p>
          <a:p>
            <a:r>
              <a:rPr lang="nl-BE" dirty="0"/>
              <a:t>23/4 &amp; 20/8:   </a:t>
            </a:r>
            <a:r>
              <a:rPr lang="nl-BE" dirty="0" err="1"/>
              <a:t>karperluisbehandeling</a:t>
            </a:r>
            <a:r>
              <a:rPr lang="nl-BE" dirty="0"/>
              <a:t> – 4 daagse kuur  </a:t>
            </a:r>
          </a:p>
          <a:p>
            <a:r>
              <a:rPr lang="nl-BE" dirty="0"/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705" y="2409322"/>
            <a:ext cx="178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>
                <a:solidFill>
                  <a:srgbClr val="FF0000"/>
                </a:solidFill>
              </a:rPr>
              <a:t>Behandeling met bacteriën 9/08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9792" y="116632"/>
            <a:ext cx="34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Terugblik op 2023:</a:t>
            </a:r>
          </a:p>
          <a:p>
            <a:r>
              <a:rPr lang="nl-BE" sz="2800" dirty="0"/>
              <a:t>De biotoop</a:t>
            </a:r>
          </a:p>
        </p:txBody>
      </p:sp>
    </p:spTree>
    <p:extLst>
      <p:ext uri="{BB962C8B-B14F-4D97-AF65-F5344CB8AC3E}">
        <p14:creationId xmlns:p14="http://schemas.microsoft.com/office/powerpoint/2010/main" val="153762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699792" y="116632"/>
            <a:ext cx="34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Terugblik op 2023:</a:t>
            </a:r>
          </a:p>
          <a:p>
            <a:r>
              <a:rPr lang="nl-BE" sz="2800" dirty="0"/>
              <a:t>De vijver omgeving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E29D0E-015E-AD4C-B54D-FF46665E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42" y="1266227"/>
            <a:ext cx="3554774" cy="21833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A9C993-8395-0A17-8B88-4612C846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181" y="1340768"/>
            <a:ext cx="3554774" cy="21833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6E1AC12-6F65-77AC-7E20-669D442F5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31" y="3645024"/>
            <a:ext cx="3258757" cy="2376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411C69C-E4ED-7568-C9B5-110A961A9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028" y="3645024"/>
            <a:ext cx="2176048" cy="252028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36D6E5-B051-3D6A-4831-33D087EB9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4558059"/>
            <a:ext cx="3295680" cy="2183309"/>
          </a:xfrm>
          <a:prstGeom prst="rect">
            <a:avLst/>
          </a:prstGeom>
        </p:spPr>
      </p:pic>
      <p:sp>
        <p:nvSpPr>
          <p:cNvPr id="12" name="Pijl: omhoog 11">
            <a:extLst>
              <a:ext uri="{FF2B5EF4-FFF2-40B4-BE49-F238E27FC236}">
                <a16:creationId xmlns:a16="http://schemas.microsoft.com/office/drawing/2014/main" id="{863ED2FE-4839-F74F-7F8F-4D8A4138D093}"/>
              </a:ext>
            </a:extLst>
          </p:cNvPr>
          <p:cNvSpPr/>
          <p:nvPr/>
        </p:nvSpPr>
        <p:spPr>
          <a:xfrm rot="19580401">
            <a:off x="1934509" y="1734187"/>
            <a:ext cx="360040" cy="792088"/>
          </a:xfrm>
          <a:prstGeom prst="upArrow">
            <a:avLst>
              <a:gd name="adj1" fmla="val 50000"/>
              <a:gd name="adj2" fmla="val 5940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F8E6B1C-D3D5-8CF3-06A0-B469B4CAB0BF}"/>
              </a:ext>
            </a:extLst>
          </p:cNvPr>
          <p:cNvSpPr txBox="1"/>
          <p:nvPr/>
        </p:nvSpPr>
        <p:spPr>
          <a:xfrm>
            <a:off x="6859568" y="3861048"/>
            <a:ext cx="217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  <a:highlight>
                  <a:srgbClr val="F8F8F8"/>
                </a:highlight>
              </a:rPr>
              <a:t>Niet in de beek</a:t>
            </a:r>
          </a:p>
          <a:p>
            <a:r>
              <a:rPr lang="nl-BE" dirty="0">
                <a:solidFill>
                  <a:srgbClr val="FF0000"/>
                </a:solidFill>
                <a:highlight>
                  <a:srgbClr val="F8F8F8"/>
                </a:highlight>
              </a:rPr>
              <a:t>Ook geen dode vis</a:t>
            </a:r>
            <a:endParaRPr lang="nl-NL" dirty="0">
              <a:solidFill>
                <a:srgbClr val="FF0000"/>
              </a:solidFill>
              <a:highlight>
                <a:srgbClr val="F8F8F8"/>
              </a:highlight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3EF6EE-D0DD-FE1C-1D34-5429BC7A81C9}"/>
              </a:ext>
            </a:extLst>
          </p:cNvPr>
          <p:cNvSpPr txBox="1"/>
          <p:nvPr/>
        </p:nvSpPr>
        <p:spPr>
          <a:xfrm>
            <a:off x="337356" y="5374957"/>
            <a:ext cx="257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  <a:highlight>
                  <a:srgbClr val="F8F8F8"/>
                </a:highlight>
              </a:rPr>
              <a:t>Niet onder bomen of in struik laten hangen</a:t>
            </a:r>
            <a:endParaRPr lang="nl-NL" dirty="0">
              <a:solidFill>
                <a:srgbClr val="FF0000"/>
              </a:solidFill>
              <a:highlight>
                <a:srgbClr val="F8F8F8"/>
              </a:highlight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7E2F6AD-AC12-B33A-0F97-C396B31B3674}"/>
              </a:ext>
            </a:extLst>
          </p:cNvPr>
          <p:cNvSpPr txBox="1"/>
          <p:nvPr/>
        </p:nvSpPr>
        <p:spPr>
          <a:xfrm>
            <a:off x="5808209" y="5868718"/>
            <a:ext cx="303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  <a:highlight>
                  <a:srgbClr val="F8F8F8"/>
                </a:highlight>
              </a:rPr>
              <a:t>Wel: Zichtbaar klaarleggen voor ophaal en bestuur verwittigen</a:t>
            </a:r>
            <a:endParaRPr lang="nl-NL" dirty="0">
              <a:solidFill>
                <a:srgbClr val="00B050"/>
              </a:solidFill>
              <a:highlight>
                <a:srgbClr val="F8F8F8"/>
              </a:highlight>
            </a:endParaRPr>
          </a:p>
        </p:txBody>
      </p:sp>
      <p:sp>
        <p:nvSpPr>
          <p:cNvPr id="2" name="Vermenigvuldigingsteken 1">
            <a:extLst>
              <a:ext uri="{FF2B5EF4-FFF2-40B4-BE49-F238E27FC236}">
                <a16:creationId xmlns:a16="http://schemas.microsoft.com/office/drawing/2014/main" id="{5A6F02A4-A68B-8F48-7E62-0B883B192EF0}"/>
              </a:ext>
            </a:extLst>
          </p:cNvPr>
          <p:cNvSpPr/>
          <p:nvPr/>
        </p:nvSpPr>
        <p:spPr>
          <a:xfrm>
            <a:off x="6516216" y="2420888"/>
            <a:ext cx="216024" cy="64807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87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0" y="4560878"/>
            <a:ext cx="3888432" cy="2077501"/>
            <a:chOff x="2415968" y="2234701"/>
            <a:chExt cx="5468826" cy="388361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34701"/>
              <a:ext cx="3240786" cy="270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415968" y="4910086"/>
              <a:ext cx="5468826" cy="120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dirty="0"/>
                <a:t>2023 nov: € 15000</a:t>
              </a:r>
              <a:br>
                <a:rPr lang="nl-BE" dirty="0"/>
              </a:b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08520" y="839567"/>
            <a:ext cx="3024336" cy="2277184"/>
            <a:chOff x="4067944" y="2241985"/>
            <a:chExt cx="3744416" cy="246411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241985"/>
              <a:ext cx="2880320" cy="198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67944" y="4306452"/>
              <a:ext cx="3600400" cy="39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b="1" dirty="0"/>
                <a:t>2022 nov: € 11000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17499" y="2747419"/>
            <a:ext cx="4234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u="sng" dirty="0"/>
              <a:t>Uitgaven:</a:t>
            </a:r>
          </a:p>
          <a:p>
            <a:pPr algn="ctr"/>
            <a:r>
              <a:rPr lang="nl-BE" dirty="0"/>
              <a:t>diverse onkosten</a:t>
            </a:r>
            <a:br>
              <a:rPr lang="nl-BE" dirty="0"/>
            </a:br>
            <a:endParaRPr lang="nl-BE" dirty="0"/>
          </a:p>
          <a:p>
            <a:pPr algn="ctr"/>
            <a:r>
              <a:rPr lang="nl-BE" b="1" u="sng" dirty="0"/>
              <a:t>Inkomsten:</a:t>
            </a:r>
          </a:p>
          <a:p>
            <a:pPr algn="ctr"/>
            <a:r>
              <a:rPr lang="nl-BE" dirty="0"/>
              <a:t>inkomsten van het tentje.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728" y="219621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Terugblik op 2023: Financieel</a:t>
            </a:r>
          </a:p>
        </p:txBody>
      </p:sp>
    </p:spTree>
    <p:extLst>
      <p:ext uri="{BB962C8B-B14F-4D97-AF65-F5344CB8AC3E}">
        <p14:creationId xmlns:p14="http://schemas.microsoft.com/office/powerpoint/2010/main" val="362601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811" y="1281720"/>
            <a:ext cx="3056431" cy="34247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43422" y="1353618"/>
            <a:ext cx="2015562" cy="1837084"/>
            <a:chOff x="7028155" y="295772"/>
            <a:chExt cx="1714403" cy="164782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373" y="295772"/>
              <a:ext cx="1656185" cy="164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028155" y="772241"/>
              <a:ext cx="1714403" cy="33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>
                  <a:solidFill>
                    <a:srgbClr val="FFFF00"/>
                  </a:solidFill>
                </a:rPr>
                <a:t>25kg per week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35896" y="1281720"/>
            <a:ext cx="2643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Geplande Viszetting eind 2023: </a:t>
            </a:r>
          </a:p>
          <a:p>
            <a:r>
              <a:rPr lang="nl-BE" dirty="0">
                <a:solidFill>
                  <a:schemeClr val="bg1"/>
                </a:solidFill>
              </a:rPr>
              <a:t>4,5Ton aan 3€</a:t>
            </a:r>
          </a:p>
          <a:p>
            <a:r>
              <a:rPr lang="nl-BE" dirty="0">
                <a:solidFill>
                  <a:schemeClr val="bg1"/>
                </a:solidFill>
              </a:rPr>
              <a:t>3 ton NV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1,5ton Fortvissers</a:t>
            </a:r>
            <a:br>
              <a:rPr lang="nl-BE" dirty="0">
                <a:solidFill>
                  <a:schemeClr val="bg1"/>
                </a:solidFill>
              </a:rPr>
            </a:b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1467" y="4958874"/>
            <a:ext cx="660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Maandelijkse vis en watercontrole door Dr. Poppe</a:t>
            </a:r>
          </a:p>
          <a:p>
            <a:r>
              <a:rPr lang="nl-BE" dirty="0" err="1"/>
              <a:t>karperluis</a:t>
            </a:r>
            <a:r>
              <a:rPr lang="nl-BE" dirty="0"/>
              <a:t> – behandelen bij voorkomen</a:t>
            </a:r>
          </a:p>
          <a:p>
            <a:r>
              <a:rPr lang="nl-BE" dirty="0"/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016" y="2243645"/>
            <a:ext cx="178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>
                <a:solidFill>
                  <a:srgbClr val="FF0000"/>
                </a:solidFill>
              </a:rPr>
              <a:t>Behandeling met bacteriën  ….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9792" y="116632"/>
            <a:ext cx="346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Vooruitblik op 2024:</a:t>
            </a:r>
          </a:p>
          <a:p>
            <a:r>
              <a:rPr lang="nl-BE" sz="2800" dirty="0"/>
              <a:t>De biotoop</a:t>
            </a:r>
          </a:p>
        </p:txBody>
      </p:sp>
    </p:spTree>
    <p:extLst>
      <p:ext uri="{BB962C8B-B14F-4D97-AF65-F5344CB8AC3E}">
        <p14:creationId xmlns:p14="http://schemas.microsoft.com/office/powerpoint/2010/main" val="38203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26876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600" dirty="0"/>
          </a:p>
          <a:p>
            <a:endParaRPr lang="nl-BE" sz="1600" dirty="0">
              <a:sym typeface="Wingdings" panose="05000000000000000000" pitchFamily="2" charset="2"/>
            </a:endParaRPr>
          </a:p>
          <a:p>
            <a:r>
              <a:rPr lang="nl-B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Wedstrijden georganiseerd door de Fortvissers:</a:t>
            </a:r>
          </a:p>
          <a:p>
            <a:r>
              <a:rPr lang="nl-BE" sz="1600" b="1" dirty="0">
                <a:sym typeface="Wingdings" panose="05000000000000000000" pitchFamily="2" charset="2"/>
              </a:rPr>
              <a:t>Karper moet indien deze per ongeluk gevangen wordt onmiddellijk worden teruggezet er wordt ook geen bonus gegeven – kapervangst mag enkel </a:t>
            </a:r>
            <a:r>
              <a:rPr lang="nl-BE" sz="1600" b="1" dirty="0" err="1">
                <a:sym typeface="Wingdings" panose="05000000000000000000" pitchFamily="2" charset="2"/>
              </a:rPr>
              <a:t>by</a:t>
            </a:r>
            <a:r>
              <a:rPr lang="nl-BE" sz="1600" b="1" dirty="0">
                <a:sym typeface="Wingdings" panose="05000000000000000000" pitchFamily="2" charset="2"/>
              </a:rPr>
              <a:t> accident.</a:t>
            </a:r>
            <a:br>
              <a:rPr lang="nl-BE" sz="1600" b="1" dirty="0">
                <a:sym typeface="Wingdings" panose="05000000000000000000" pitchFamily="2" charset="2"/>
              </a:rPr>
            </a:br>
            <a:endParaRPr lang="nl-BE" sz="1600" b="1" dirty="0">
              <a:sym typeface="Wingdings" panose="05000000000000000000" pitchFamily="2" charset="2"/>
            </a:endParaRPr>
          </a:p>
          <a:p>
            <a:r>
              <a:rPr lang="nl-B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Open feeder Fred </a:t>
            </a:r>
            <a:r>
              <a:rPr lang="nl-BE" sz="1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Weyn</a:t>
            </a:r>
            <a:endParaRPr lang="nl-BE" sz="16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nl-BE" sz="1600" b="1" dirty="0">
                <a:sym typeface="Wingdings" panose="05000000000000000000" pitchFamily="2" charset="2"/>
              </a:rPr>
              <a:t>Vanaf 2024 zal karper onmiddellijk moeten worden teruggezet en er wordt geen bonus voor gegeven.</a:t>
            </a:r>
            <a:br>
              <a:rPr lang="nl-BE" sz="1600" b="1" dirty="0">
                <a:sym typeface="Wingdings" panose="05000000000000000000" pitchFamily="2" charset="2"/>
              </a:rPr>
            </a:br>
            <a:endParaRPr lang="nl-BE" sz="1600" b="1" dirty="0">
              <a:sym typeface="Wingdings" panose="05000000000000000000" pitchFamily="2" charset="2"/>
            </a:endParaRPr>
          </a:p>
          <a:p>
            <a:r>
              <a:rPr lang="nl-B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Externe visclubs</a:t>
            </a:r>
          </a:p>
          <a:p>
            <a:r>
              <a:rPr lang="nl-BE" sz="1600" b="1" dirty="0">
                <a:sym typeface="Wingdings" panose="05000000000000000000" pitchFamily="2" charset="2"/>
              </a:rPr>
              <a:t>Fred zal contact opnemen om bovenstaande regels toe te passen eveneens de bepalingen in fortvissersreglement met betrekking tot de behandeling van de vis.</a:t>
            </a:r>
          </a:p>
          <a:p>
            <a:endParaRPr lang="nl-BE" sz="1600" b="1" dirty="0">
              <a:sym typeface="Wingdings" panose="05000000000000000000" pitchFamily="2" charset="2"/>
            </a:endParaRPr>
          </a:p>
          <a:p>
            <a:r>
              <a:rPr lang="nl-B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Recreatie vissen op karper door chaleteigenaars en karperkaart houders.</a:t>
            </a:r>
          </a:p>
          <a:p>
            <a:r>
              <a:rPr lang="nl-BE" sz="1600" b="1" dirty="0">
                <a:sym typeface="Wingdings" panose="05000000000000000000" pitchFamily="2" charset="2"/>
              </a:rPr>
              <a:t>Bert zal reglement opstellen hoe de vis moet behandeld worden.</a:t>
            </a:r>
            <a:br>
              <a:rPr lang="nl-BE" sz="1600" dirty="0">
                <a:sym typeface="Wingdings" panose="05000000000000000000" pitchFamily="2" charset="2"/>
              </a:rPr>
            </a:br>
            <a:endParaRPr lang="nl-BE" sz="1600" dirty="0">
              <a:sym typeface="Wingdings" panose="05000000000000000000" pitchFamily="2" charset="2"/>
            </a:endParaRPr>
          </a:p>
          <a:p>
            <a:endParaRPr lang="nl-BE" sz="1600" dirty="0"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606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/>
              <a:t>Karpervangst</a:t>
            </a:r>
            <a:r>
              <a:rPr lang="nl-BE" sz="2800" dirty="0"/>
              <a:t>: beleid 2024</a:t>
            </a:r>
          </a:p>
        </p:txBody>
      </p:sp>
    </p:spTree>
    <p:extLst>
      <p:ext uri="{BB962C8B-B14F-4D97-AF65-F5344CB8AC3E}">
        <p14:creationId xmlns:p14="http://schemas.microsoft.com/office/powerpoint/2010/main" val="24188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972</Words>
  <Application>Microsoft Office PowerPoint</Application>
  <PresentationFormat>Diavoorstelling (4:3)</PresentationFormat>
  <Paragraphs>130</Paragraphs>
  <Slides>24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Office Theme</vt:lpstr>
      <vt:lpstr> </vt:lpstr>
      <vt:lpstr>PowerPoint-presentatie</vt:lpstr>
      <vt:lpstr>PowerPoint-presentatie</vt:lpstr>
      <vt:lpstr>Terugblik op 2023: Vangstverloop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Mandaat 2024</vt:lpstr>
      <vt:lpstr>PowerPoint-presentatie</vt:lpstr>
      <vt:lpstr> WEDSTRIJDREGLEMENT 2024 = 23 </vt:lpstr>
      <vt:lpstr> WEDSTRIJDREGLEMENT 2024 </vt:lpstr>
      <vt:lpstr> WEDSTRIJDREGLEMENT 2024 </vt:lpstr>
      <vt:lpstr> WEDSTRIJDREGLEMENT 2024 </vt:lpstr>
      <vt:lpstr> WEDSTRIJDREGLEMENT 2024 </vt:lpstr>
      <vt:lpstr>PowerPoint-presentatie</vt:lpstr>
      <vt:lpstr>PowerPoint-presentatie</vt:lpstr>
      <vt:lpstr>Lidgelden 2024</vt:lpstr>
      <vt:lpstr>PowerPoint-presentatie</vt:lpstr>
      <vt:lpstr>PowerPoint-presentatie</vt:lpstr>
      <vt:lpstr>PowerPoint-presentatie</vt:lpstr>
    </vt:vector>
  </TitlesOfParts>
  <Company>Nikogroup 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vergadering 13/11/205</dc:title>
  <dc:creator>De Smedt Pierre (PDS)</dc:creator>
  <dc:description>Niko</dc:description>
  <cp:lastModifiedBy>Pierre De Smedt</cp:lastModifiedBy>
  <cp:revision>299</cp:revision>
  <cp:lastPrinted>2018-11-13T08:02:19Z</cp:lastPrinted>
  <dcterms:created xsi:type="dcterms:W3CDTF">2015-10-26T12:41:20Z</dcterms:created>
  <dcterms:modified xsi:type="dcterms:W3CDTF">2023-11-14T08:01:19Z</dcterms:modified>
</cp:coreProperties>
</file>